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905E-9F25-43FD-9B69-5A4EE65FD7BD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DD10B-C697-4B8C-B3A7-6632610E83C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1339-A87D-4B52-9CEF-5BDC3AF0ECCA}" type="datetimeFigureOut">
              <a:rPr lang="it-IT" smtClean="0"/>
              <a:pPr/>
              <a:t>08/06/2018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6636-4702-44FC-9679-46156A90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36000"/>
              </a:srgbClr>
            </a:gs>
            <a:gs pos="0">
              <a:srgbClr val="5E9EFF">
                <a:alpha val="3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  <a:prstGeom prst="flowChartSummingJunction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it-IT" dirty="0" smtClean="0"/>
              <a:t>La spirometria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21006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 descr="spiromet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2"/>
            <a:ext cx="8215370" cy="4829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Nuvola 4"/>
          <p:cNvSpPr/>
          <p:nvPr/>
        </p:nvSpPr>
        <p:spPr>
          <a:xfrm>
            <a:off x="428596" y="142852"/>
            <a:ext cx="8001056" cy="928694"/>
          </a:xfrm>
          <a:prstGeom prst="cloud">
            <a:avLst/>
          </a:prstGeom>
          <a:gradFill>
            <a:gsLst>
              <a:gs pos="0">
                <a:srgbClr val="5E9EFF">
                  <a:alpha val="61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spirometria</a:t>
            </a:r>
            <a:endParaRPr lang="it-IT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400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 </a:t>
            </a:r>
            <a:r>
              <a:rPr lang="it-IT" sz="2400" b="1" dirty="0"/>
              <a:t>spirometria</a:t>
            </a:r>
            <a:r>
              <a:rPr lang="it-IT" sz="2400" dirty="0"/>
              <a:t> (anche </a:t>
            </a:r>
            <a:r>
              <a:rPr lang="it-IT" sz="2400" b="1" i="1" dirty="0"/>
              <a:t>esame spirometrico </a:t>
            </a:r>
            <a:r>
              <a:rPr lang="it-IT" sz="2400" dirty="0"/>
              <a:t>o </a:t>
            </a:r>
            <a:r>
              <a:rPr lang="it-IT" sz="2400" b="1" i="1" dirty="0"/>
              <a:t>prova di funzionalità respiratoria</a:t>
            </a:r>
            <a:r>
              <a:rPr lang="it-IT" sz="2400" dirty="0"/>
              <a:t>) è un test diagnostico semplice, indolore, non invasivo, facilmente riproducibile e oggettivo usato per la valutazione della funzionalità respiratoria e che viene eseguito con uno speciale apparecchio computerizzato (</a:t>
            </a:r>
            <a:r>
              <a:rPr lang="it-IT" sz="2400" b="1" i="1" dirty="0"/>
              <a:t>spirometro</a:t>
            </a:r>
            <a:r>
              <a:rPr lang="it-IT" sz="2400" dirty="0"/>
              <a:t>) collegato a un boccaglio; lo spirometro è in grado di valutare i diversi volumi </a:t>
            </a:r>
            <a:r>
              <a:rPr lang="it-IT" sz="2400" dirty="0" err="1" smtClean="0"/>
              <a:t>polmonari.La</a:t>
            </a:r>
            <a:r>
              <a:rPr lang="it-IT" sz="2400" dirty="0" smtClean="0"/>
              <a:t> spirometria viene utilizzato per misurare la funzionalità dei polmoni e riguardano soprattutto la velocità di questi nell’ inspirare o espirare l’aria.</a:t>
            </a: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  <p:sp>
        <p:nvSpPr>
          <p:cNvPr id="10" name="Nuvola 9"/>
          <p:cNvSpPr/>
          <p:nvPr/>
        </p:nvSpPr>
        <p:spPr>
          <a:xfrm>
            <a:off x="428596" y="285728"/>
            <a:ext cx="8286808" cy="1143008"/>
          </a:xfrm>
          <a:prstGeom prst="cloud">
            <a:avLst/>
          </a:prstGeom>
          <a:gradFill>
            <a:gsLst>
              <a:gs pos="0">
                <a:srgbClr val="5E9EFF">
                  <a:alpha val="58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Cos’è?</a:t>
            </a:r>
            <a:endParaRPr lang="it-IT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600" dirty="0"/>
              <a:t>La </a:t>
            </a:r>
            <a:r>
              <a:rPr lang="it-IT" sz="2600" b="1" dirty="0"/>
              <a:t>spirometria</a:t>
            </a:r>
            <a:r>
              <a:rPr lang="it-IT" sz="2600" dirty="0"/>
              <a:t> è un esame che, se eseguito alla comparsa dei primi problemi di tipo respiratorio o ai primi sospetti di una patologia di tipo broncopolmonare, è in grado di fornire dati di notevole rilevanza, sia per quanto riguarda la diagnosi sia per quanto concerne le strategie terapeutiche</a:t>
            </a:r>
            <a:r>
              <a:rPr lang="it-IT" sz="2600" dirty="0" smtClean="0"/>
              <a:t>. </a:t>
            </a:r>
            <a:r>
              <a:rPr lang="it-IT" sz="2600" dirty="0"/>
              <a:t>L’utilizzo della spirometria è inoltre molto importante per </a:t>
            </a:r>
            <a:r>
              <a:rPr lang="it-IT" sz="2600" dirty="0" err="1" smtClean="0"/>
              <a:t>monotorizzazione</a:t>
            </a:r>
            <a:r>
              <a:rPr lang="it-IT" sz="2600" dirty="0" smtClean="0"/>
              <a:t> dell’eventuale </a:t>
            </a:r>
            <a:r>
              <a:rPr lang="it-IT" sz="2600" dirty="0"/>
              <a:t>patologia e per la valutazione dell’efficacia delle cure che sono state intraprese.</a:t>
            </a:r>
          </a:p>
          <a:p>
            <a:r>
              <a:rPr lang="it-IT" sz="2600" dirty="0"/>
              <a:t>L’esecuzione di una spirometria può essere richiesta dal medico curante quando un suo paziente manifesta una determinata sintomatologia (difficoltà a livello respiratorio, dolore al torace, produzione di espettorato, tosse ecc.) oppure nel caso di determinati test di laboratorio con risultati al di fuori dei </a:t>
            </a:r>
            <a:r>
              <a:rPr lang="it-IT" sz="2600" dirty="0" err="1"/>
              <a:t>range</a:t>
            </a:r>
            <a:r>
              <a:rPr lang="it-IT" sz="2600" dirty="0"/>
              <a:t> di normalità.</a:t>
            </a:r>
          </a:p>
          <a:p>
            <a:endParaRPr lang="it-IT" dirty="0"/>
          </a:p>
        </p:txBody>
      </p:sp>
      <p:sp>
        <p:nvSpPr>
          <p:cNvPr id="4" name="Nuvola 3"/>
          <p:cNvSpPr/>
          <p:nvPr/>
        </p:nvSpPr>
        <p:spPr>
          <a:xfrm>
            <a:off x="500034" y="214290"/>
            <a:ext cx="7929618" cy="1357322"/>
          </a:xfrm>
          <a:prstGeom prst="cloud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50800" dir="5400000" sx="1000" sy="1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 Perché è importante la spirometria?</a:t>
            </a:r>
            <a:endParaRPr lang="it-IT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785786" y="428605"/>
            <a:ext cx="7443814" cy="5572164"/>
          </a:xfrm>
        </p:spPr>
        <p:txBody>
          <a:bodyPr numCol="1">
            <a:normAutofit/>
          </a:bodyPr>
          <a:lstStyle/>
          <a:p>
            <a:r>
              <a:rPr lang="it-IT" sz="2400" dirty="0"/>
              <a:t>Le patologie che possono provocare alterazioni a livello di funzionalità respiratoria sono molto numerose; fra le principali ricordiamo </a:t>
            </a:r>
            <a:r>
              <a:rPr lang="it-IT" sz="2400" dirty="0" smtClean="0"/>
              <a:t>l’</a:t>
            </a:r>
            <a:r>
              <a:rPr lang="it-IT" sz="2400" u="sng" dirty="0" smtClean="0"/>
              <a:t>asma</a:t>
            </a:r>
            <a:r>
              <a:rPr lang="it-IT" sz="2400" dirty="0"/>
              <a:t> (sia allergico che non allergico), </a:t>
            </a:r>
            <a:r>
              <a:rPr lang="it-IT" sz="2400" dirty="0" smtClean="0"/>
              <a:t>la bronchite cronica, </a:t>
            </a:r>
            <a:r>
              <a:rPr lang="it-IT" sz="2400" dirty="0"/>
              <a:t>la </a:t>
            </a:r>
            <a:r>
              <a:rPr lang="it-IT" sz="2400" dirty="0" err="1" smtClean="0"/>
              <a:t>proncopneumopatia</a:t>
            </a:r>
            <a:r>
              <a:rPr lang="it-IT" sz="2400" dirty="0" smtClean="0"/>
              <a:t> ostruttivo, l’enfisema polmonare, la polmonite, </a:t>
            </a:r>
            <a:r>
              <a:rPr lang="it-IT" sz="2400" dirty="0"/>
              <a:t>la fibrosi polmonare interstiziale, le miopatie, </a:t>
            </a:r>
            <a:r>
              <a:rPr lang="it-IT" sz="2400" dirty="0" smtClean="0"/>
              <a:t>l’obesità ecc</a:t>
            </a:r>
            <a:r>
              <a:rPr lang="it-IT" sz="2400" dirty="0"/>
              <a:t>.</a:t>
            </a:r>
          </a:p>
          <a:p>
            <a:r>
              <a:rPr lang="it-IT" sz="2400" dirty="0"/>
              <a:t>La spirometria non viene utilizzata soltanto per la diagnosi di sospette patologie broncopolmonari o per il loro monitoraggio, ma anche per l’attestazione </a:t>
            </a:r>
            <a:r>
              <a:rPr lang="it-IT" sz="2400" dirty="0" smtClean="0"/>
              <a:t>dell’idoneità alla pratica di attività </a:t>
            </a:r>
            <a:r>
              <a:rPr lang="it-IT" sz="2400" dirty="0" err="1" smtClean="0"/>
              <a:t>spportive</a:t>
            </a:r>
            <a:r>
              <a:rPr lang="it-IT" sz="2400" dirty="0" smtClean="0"/>
              <a:t>, </a:t>
            </a:r>
            <a:r>
              <a:rPr lang="it-IT" sz="2400" dirty="0"/>
              <a:t>per la valutazione di eventuali rischi prima di un’eventuale operazione chirurgica e per lo screening di quei soggetti a rischio di sviluppare una patologia polmonare.</a:t>
            </a:r>
          </a:p>
          <a:p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4347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7400" b="1" dirty="0"/>
          </a:p>
          <a:p>
            <a:r>
              <a:rPr lang="it-IT" sz="9600" dirty="0"/>
              <a:t>Come detto, la spirometria è un esame piuttosto semplice e non invasivo; l’esame spirometrico consiste sostanzialmente nel soffiare vigorosamente e per il maggior tempo possibile (e comunque per un tempo che non deve essere inferiore ai 6 secondi) in un boccaglio sterile collegato a un apparecchio detto </a:t>
            </a:r>
            <a:r>
              <a:rPr lang="it-IT" sz="9600" i="1" dirty="0"/>
              <a:t>spirometro</a:t>
            </a:r>
            <a:r>
              <a:rPr lang="it-IT" sz="7400" i="1" dirty="0"/>
              <a:t>.</a:t>
            </a:r>
            <a:endParaRPr lang="it-IT" sz="7400" dirty="0"/>
          </a:p>
          <a:p>
            <a:r>
              <a:rPr lang="it-IT" sz="9600" dirty="0"/>
              <a:t>Non è necessaria una particolare preparazione prima di eseguire la spirometria; il tecnico incaricato di eseguirla fornirà le spiegazioni necessarie a far sì che l’esecuzione delle prove sia corretta.</a:t>
            </a:r>
          </a:p>
          <a:p>
            <a:r>
              <a:rPr lang="it-IT" sz="9600" dirty="0"/>
              <a:t>Prima dell’esecuzione di una spirometria è necessario rilevare alcuni dati (peso, altezza, sesso ed età) che serviranno per calcolare i valori teorici normali relativi alle caratteristiche del soggetto</a:t>
            </a:r>
            <a:r>
              <a:rPr lang="it-IT" sz="9600" dirty="0" smtClean="0"/>
              <a:t>.</a:t>
            </a:r>
            <a:endParaRPr lang="it-IT" sz="96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7" name="Nuvola 6"/>
          <p:cNvSpPr/>
          <p:nvPr/>
        </p:nvSpPr>
        <p:spPr>
          <a:xfrm>
            <a:off x="428596" y="285728"/>
            <a:ext cx="8286808" cy="1214446"/>
          </a:xfrm>
          <a:prstGeom prst="cloud">
            <a:avLst/>
          </a:prstGeom>
          <a:gradFill>
            <a:gsLst>
              <a:gs pos="0">
                <a:srgbClr val="5E9EFF">
                  <a:alpha val="79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sx="1000" sy="1000" algn="tl" rotWithShape="0">
              <a:prstClr val="black">
                <a:alpha val="32000"/>
              </a:prstClr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Come si esegue la spirometria?</a:t>
            </a:r>
            <a:endParaRPr lang="it-IT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642918"/>
            <a:ext cx="8572560" cy="4524315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r>
              <a:rPr lang="it-IT" sz="2400" dirty="0" smtClean="0"/>
              <a:t>Nei </a:t>
            </a:r>
            <a:r>
              <a:rPr lang="it-IT" sz="2400" dirty="0"/>
              <a:t>limiti del possibile, chi deve sottoporsi alla spirometria dovrebbe evitare l’assunzione di farmaci ad azione </a:t>
            </a:r>
            <a:r>
              <a:rPr lang="it-IT" sz="2400" dirty="0" err="1" smtClean="0"/>
              <a:t>antistaminica</a:t>
            </a:r>
            <a:r>
              <a:rPr lang="it-IT" sz="2400" dirty="0" smtClean="0"/>
              <a:t>, </a:t>
            </a:r>
            <a:r>
              <a:rPr lang="it-IT" sz="2400" dirty="0"/>
              <a:t>broncodilatatori ecc. nelle 12 ore precedenti l’esame. È ovviamente controindicato anche fumare nelle ore precedenti l’esame (in realtà fumare è </a:t>
            </a:r>
            <a:r>
              <a:rPr lang="it-IT" sz="2400" dirty="0" smtClean="0"/>
              <a:t>sempre</a:t>
            </a:r>
            <a:r>
              <a:rPr lang="it-IT" sz="2400" i="1" dirty="0"/>
              <a:t> </a:t>
            </a:r>
            <a:r>
              <a:rPr lang="it-IT" sz="2400" dirty="0"/>
              <a:t>controindicato).</a:t>
            </a:r>
          </a:p>
          <a:p>
            <a:endParaRPr lang="it-IT" sz="2400" dirty="0" smtClean="0"/>
          </a:p>
          <a:p>
            <a:r>
              <a:rPr lang="it-IT" sz="2400" dirty="0" smtClean="0"/>
              <a:t>Esistono </a:t>
            </a:r>
            <a:r>
              <a:rPr lang="it-IT" sz="2400" dirty="0"/>
              <a:t>alcune controindicazioni all’esecuzione di una spirometria; questo tipo di esame non dovrebbe essere eseguito in caso di soggetti precedentemente colpiti da </a:t>
            </a:r>
            <a:r>
              <a:rPr lang="it-IT" sz="2400" dirty="0" smtClean="0"/>
              <a:t>aneurismi,embolia polmonare, </a:t>
            </a:r>
            <a:r>
              <a:rPr lang="it-IT" sz="2400" dirty="0"/>
              <a:t>emottisi, </a:t>
            </a:r>
            <a:r>
              <a:rPr lang="it-IT" sz="2400" u="sng" dirty="0" smtClean="0"/>
              <a:t>angina pectoris</a:t>
            </a:r>
            <a:r>
              <a:rPr lang="it-IT" sz="2400" dirty="0" smtClean="0"/>
              <a:t>,</a:t>
            </a:r>
            <a:r>
              <a:rPr lang="it-IT" sz="2400" dirty="0"/>
              <a:t> </a:t>
            </a:r>
            <a:r>
              <a:rPr lang="it-IT" sz="2400" u="sng" dirty="0" smtClean="0"/>
              <a:t>infarto del miocardio</a:t>
            </a:r>
            <a:r>
              <a:rPr lang="it-IT" sz="2400" dirty="0" smtClean="0"/>
              <a:t>, </a:t>
            </a:r>
            <a:r>
              <a:rPr lang="it-IT" sz="2400" dirty="0"/>
              <a:t>interventi chirurgici a occhi, torace o </a:t>
            </a:r>
            <a:r>
              <a:rPr lang="it-IT" sz="2400" dirty="0" smtClean="0"/>
              <a:t>addome, </a:t>
            </a:r>
            <a:r>
              <a:rPr lang="it-IT" sz="2400" u="sng" dirty="0" smtClean="0"/>
              <a:t>pneumotorace</a:t>
            </a:r>
            <a:r>
              <a:rPr lang="it-IT" sz="2400" dirty="0" smtClean="0"/>
              <a:t>. </a:t>
            </a:r>
            <a:r>
              <a:rPr lang="it-IT" sz="2400" dirty="0"/>
              <a:t>Sconsigliata l’esecuzione della spirometria anche in caso di presenza di nausea o vomito.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00034" y="428604"/>
            <a:ext cx="8215370" cy="5632311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it-IT" sz="2400" dirty="0"/>
              <a:t>Generalmente la spirometria viene fatta eseguire da seduti; il soggetto che deve essere esaminato deve stringere con forza il boccaglio fra le labbra evitando che vi siano perdite di aria dalla bocca; in alcuni casi viene applicato anche uno stringinaso. Prima di soffiare nel boccaglio è consigliabile inspirare profondamente in modo da riempire i polmoni e poi, dopo una brevissima pausa, espirare con forza fino a che i polmoni non si sono completamente svuotati.</a:t>
            </a:r>
          </a:p>
          <a:p>
            <a:r>
              <a:rPr lang="it-IT" sz="2400" dirty="0"/>
              <a:t>I parametri che vengono rilevati grazie all’esecuzione della spirometria vengono analizzati dallo spirometro. I risultati ottenuti vengono riportati su uno stampato (</a:t>
            </a:r>
            <a:r>
              <a:rPr lang="it-IT" sz="2400" i="1" dirty="0" err="1"/>
              <a:t>spirogramma</a:t>
            </a:r>
            <a:r>
              <a:rPr lang="it-IT" sz="2400" dirty="0"/>
              <a:t>) che li riporta confrontandoli con i valori teorici normali.</a:t>
            </a:r>
          </a:p>
          <a:p>
            <a:r>
              <a:rPr lang="it-IT" sz="2400" dirty="0"/>
              <a:t>Tutti questi valori, integrati da altri elementi, forniscono gli strumenti per esprimere una valutazione funzionale di tipo diagnostico.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32" name="Picture 8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-7315200"/>
            <a:ext cx="9994981" cy="6243606"/>
          </a:xfrm>
          <a:prstGeom prst="rect">
            <a:avLst/>
          </a:prstGeom>
          <a:noFill/>
        </p:spPr>
      </p:pic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" name="Segnaposto immagine 15" descr="immagine diapositiva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333" r="8333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15" name="Segnaposto testo 14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19182"/>
          </a:xfrm>
        </p:spPr>
        <p:txBody>
          <a:bodyPr>
            <a:normAutofit fontScale="55000" lnSpcReduction="20000"/>
          </a:bodyPr>
          <a:lstStyle/>
          <a:p>
            <a:r>
              <a:rPr lang="it-IT" sz="2600" dirty="0" smtClean="0"/>
              <a:t>Alunno: Francesco </a:t>
            </a:r>
            <a:r>
              <a:rPr lang="it-IT" sz="2600" dirty="0" err="1" smtClean="0"/>
              <a:t>Punturiero</a:t>
            </a:r>
            <a:endParaRPr lang="it-IT" sz="2600" dirty="0" smtClean="0"/>
          </a:p>
          <a:p>
            <a:r>
              <a:rPr lang="it-IT" sz="2600" dirty="0" smtClean="0"/>
              <a:t>Classe: 2 H</a:t>
            </a:r>
          </a:p>
          <a:p>
            <a:r>
              <a:rPr lang="it-IT" sz="2600" dirty="0" smtClean="0"/>
              <a:t>Prof.: </a:t>
            </a:r>
            <a:r>
              <a:rPr lang="it-IT" sz="2600" dirty="0" err="1" smtClean="0"/>
              <a:t>Panuccio</a:t>
            </a:r>
            <a:r>
              <a:rPr lang="it-IT" sz="2600" dirty="0" smtClean="0"/>
              <a:t> Salvatore</a:t>
            </a:r>
          </a:p>
          <a:p>
            <a:r>
              <a:rPr lang="it-IT" sz="2600" dirty="0" smtClean="0"/>
              <a:t>Gioia </a:t>
            </a:r>
            <a:r>
              <a:rPr lang="it-IT" sz="2600" dirty="0" err="1" smtClean="0"/>
              <a:t>Tauro</a:t>
            </a:r>
            <a:r>
              <a:rPr lang="it-IT" sz="2600" dirty="0" smtClean="0"/>
              <a:t>,29/01/2018</a:t>
            </a:r>
          </a:p>
          <a:p>
            <a:endParaRPr lang="it-IT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285</Words>
  <Application>Microsoft Office PowerPoint</Application>
  <PresentationFormat>Presentazione su schermo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La spirometria</vt:lpstr>
      <vt:lpstr>Diapositiva 2</vt:lpstr>
      <vt:lpstr>pp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spirometria</dc:title>
  <dc:creator>grande</dc:creator>
  <cp:lastModifiedBy>PC</cp:lastModifiedBy>
  <cp:revision>17</cp:revision>
  <dcterms:created xsi:type="dcterms:W3CDTF">2018-01-28T03:45:24Z</dcterms:created>
  <dcterms:modified xsi:type="dcterms:W3CDTF">2018-06-08T20:49:09Z</dcterms:modified>
</cp:coreProperties>
</file>