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77" r:id="rId2"/>
    <p:sldId id="256" r:id="rId3"/>
    <p:sldId id="258" r:id="rId4"/>
    <p:sldId id="265" r:id="rId5"/>
    <p:sldId id="257" r:id="rId6"/>
    <p:sldId id="263" r:id="rId7"/>
    <p:sldId id="283" r:id="rId8"/>
    <p:sldId id="260" r:id="rId9"/>
    <p:sldId id="261" r:id="rId10"/>
    <p:sldId id="266" r:id="rId11"/>
    <p:sldId id="267" r:id="rId12"/>
    <p:sldId id="268" r:id="rId13"/>
    <p:sldId id="272" r:id="rId14"/>
    <p:sldId id="269" r:id="rId15"/>
    <p:sldId id="271" r:id="rId16"/>
    <p:sldId id="280" r:id="rId17"/>
    <p:sldId id="28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00"/>
    <a:srgbClr val="009900"/>
    <a:srgbClr val="FF0066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5253" autoAdjust="0"/>
  </p:normalViewPr>
  <p:slideViewPr>
    <p:cSldViewPr snapToGrid="0">
      <p:cViewPr varScale="1">
        <p:scale>
          <a:sx n="70" d="100"/>
          <a:sy n="70" d="100"/>
        </p:scale>
        <p:origin x="-66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76963-572C-4F71-A5AF-C102F81D50D8}" type="datetimeFigureOut">
              <a:rPr lang="it-IT" smtClean="0"/>
              <a:pPr/>
              <a:t>08/06/2018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344FD-DF0A-4328-9614-E905B4EFC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085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344FD-DF0A-4328-9614-E905B4EFC405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998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 advTm="2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FF00"/>
            </a:gs>
            <a:gs pos="97500">
              <a:srgbClr val="FF0000"/>
            </a:gs>
            <a:gs pos="93250">
              <a:srgbClr val="92D050"/>
            </a:gs>
            <a:gs pos="89000">
              <a:srgbClr val="FFC000"/>
            </a:gs>
            <a:gs pos="93000">
              <a:srgbClr val="FF0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ptabacco.ch/" TargetMode="External"/><Relationship Id="rId2" Type="http://schemas.openxmlformats.org/officeDocument/2006/relationships/hyperlink" Target="https://it.wikiversit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ezzisalute.com/salute/danni-fumo.html" TargetMode="External"/><Relationship Id="rId4" Type="http://schemas.openxmlformats.org/officeDocument/2006/relationships/hyperlink" Target="https://www.my-personaltriner.it/salute/danni-fum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sz="quarter" idx="1"/>
          </p:nvPr>
        </p:nvSpPr>
        <p:spPr>
          <a:xfrm>
            <a:off x="1638300" y="496175"/>
            <a:ext cx="8534400" cy="81915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ISTITUTO COMPRENSIVO ‘’F. PENTIMALLI’’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1638300" y="1201023"/>
            <a:ext cx="8534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tx2"/>
                </a:solidFill>
              </a:rPr>
              <a:t>  </a:t>
            </a:r>
            <a:r>
              <a:rPr lang="it-IT" dirty="0" smtClean="0">
                <a:solidFill>
                  <a:srgbClr val="C00000"/>
                </a:solidFill>
              </a:rPr>
              <a:t>RICERCA</a:t>
            </a:r>
          </a:p>
          <a:p>
            <a:endParaRPr lang="it-IT" sz="2000" dirty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  di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 bwMode="auto">
          <a:xfrm>
            <a:off x="1943099" y="5582529"/>
            <a:ext cx="8534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C00000"/>
                </a:solidFill>
              </a:rPr>
              <a:t>Classe II </a:t>
            </a:r>
            <a:r>
              <a:rPr lang="it-IT" dirty="0">
                <a:solidFill>
                  <a:srgbClr val="C00000"/>
                </a:solidFill>
              </a:rPr>
              <a:t>F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Anno scolastico 2017-2018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05087" y="3222475"/>
            <a:ext cx="6600825" cy="144089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9900"/>
            </a:outerShdw>
          </a:effectLst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it-IT" dirty="0" smtClean="0">
                <a:ln w="0"/>
                <a:solidFill>
                  <a:srgbClr val="FF3300"/>
                </a:soli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  <a:ea typeface="BatangChe" panose="02030609000101010101" pitchFamily="49" charset="-127"/>
              </a:rPr>
              <a:t>PAOLO  PARISI</a:t>
            </a:r>
            <a:endParaRPr lang="it-IT" dirty="0">
              <a:ln w="0"/>
              <a:solidFill>
                <a:srgbClr val="FF3300"/>
              </a:solidFill>
              <a:effectLst>
                <a:reflection blurRad="6350" stA="53000" endA="300" endPos="35500" dir="5400000" sy="-90000" algn="bl" rotWithShape="0"/>
              </a:effectLst>
              <a:latin typeface="Bodoni MT Black" panose="02070A03080606020203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531767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7711" cy="1325563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Bodoni MT Black" panose="02070A03080606020203" pitchFamily="18" charset="0"/>
              </a:rPr>
              <a:t>                  </a:t>
            </a:r>
            <a:r>
              <a:rPr lang="it-IT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I DANNI DEL FUMO</a:t>
            </a:r>
            <a:br>
              <a:rPr lang="it-IT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br>
              <a:rPr lang="it-IT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SULL’ APPARATO CARDIOCIRCOLATORIO</a:t>
            </a:r>
            <a:br>
              <a:rPr lang="it-IT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endParaRPr lang="it-IT" sz="3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Anche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l’apparato circolatorio risente negativamente del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fumo della sigaretta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. </a:t>
            </a:r>
            <a:endParaRPr lang="it-IT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Il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monossido di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carbonio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riduce la quantità di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ossigeno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disponibile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per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l'organismo.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Insieme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alla nicotina, esso accelera la formazione delle placche 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arteriosclerotiche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nei vasi sanguigni, elevando il rischio di infarto 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del miocardio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e di ictus. </a:t>
            </a:r>
            <a:endParaRPr lang="it-IT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8109713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614488" y="2800350"/>
            <a:ext cx="8629650" cy="842963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DANNI AL CUORE</a:t>
            </a:r>
            <a:endParaRPr lang="it-IT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76" y="302961"/>
            <a:ext cx="3523218" cy="242423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946" y="362674"/>
            <a:ext cx="3365933" cy="230480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1419" y="3643313"/>
            <a:ext cx="4912823" cy="30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546273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I DANNI DEL FUMO</a:t>
            </a:r>
            <a:b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SULL’APPARATO GASTROINTESTINALE</a:t>
            </a:r>
            <a:endParaRPr lang="it-IT" sz="40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6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Associato all'alcol, il fumo aumenta il rischio di tumori </a:t>
            </a:r>
            <a:r>
              <a:rPr lang="it-IT" sz="26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all'esofago</a:t>
            </a:r>
            <a:r>
              <a:rPr lang="it-IT" sz="26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, </a:t>
            </a:r>
            <a:r>
              <a:rPr lang="it-IT" sz="26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al colon </a:t>
            </a:r>
            <a:r>
              <a:rPr lang="it-IT" sz="26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e a</a:t>
            </a:r>
            <a:r>
              <a:rPr lang="it-IT" sz="26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 </a:t>
            </a:r>
            <a:r>
              <a:rPr lang="it-IT" sz="26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fegato.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Le neoplasie dell'esofago rappresentano, in genere, una grave complicanza della malattia da reflusso gastroesofageo (indotta a sua volta dal consumo abitudinario di tabacco</a:t>
            </a:r>
            <a:r>
              <a:rPr lang="it-IT" sz="26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). </a:t>
            </a:r>
          </a:p>
          <a:p>
            <a:pPr marL="0" indent="0">
              <a:buNone/>
            </a:pPr>
            <a:r>
              <a:rPr lang="it-IT" sz="26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Le </a:t>
            </a:r>
            <a:r>
              <a:rPr lang="it-IT" sz="26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neoplasie dello stomaco, invece, derivano da un'alterazione del normale epitelio che costituisce la parete gastrica: a causa di tale alterazione, lo stomaco diventa particolarmente sensibile alle sostanze acide in esso contenute e sviluppa una predisposizione ai processi tumorali.</a:t>
            </a:r>
          </a:p>
          <a:p>
            <a:pPr marL="0" indent="0">
              <a:buNone/>
            </a:pPr>
            <a:r>
              <a:rPr lang="it-IT" sz="26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Inoltre aumentando lo stress ossidativo, incrementa l'incidenza di ulcere gastro-duodenali.</a:t>
            </a:r>
          </a:p>
          <a:p>
            <a:pPr marL="0" indent="0" algn="just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43107281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8292" y="-1167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>DANNI AGLI ALTRI ORGANI</a:t>
            </a:r>
            <a:endParaRPr lang="it-IT" sz="4000" dirty="0">
              <a:solidFill>
                <a:srgbClr val="FF33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74463" y="2890903"/>
            <a:ext cx="6613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Il fumo può creare insorgenza di tumori </a:t>
            </a:r>
          </a:p>
          <a:p>
            <a:r>
              <a:rPr lang="it-IT" sz="28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al fegato, laringe, faringe, corde vocali,</a:t>
            </a:r>
          </a:p>
          <a:p>
            <a:r>
              <a:rPr lang="it-IT" sz="28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seno, pancreas, reni, vescica, cartilagine, </a:t>
            </a:r>
          </a:p>
          <a:p>
            <a:r>
              <a:rPr lang="it-IT" sz="28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midollo osseo.</a:t>
            </a:r>
            <a:endParaRPr lang="it-IT" sz="2800" dirty="0">
              <a:solidFill>
                <a:srgbClr val="3333CC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03" y="1018498"/>
            <a:ext cx="2492585" cy="18803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997" y="1051814"/>
            <a:ext cx="1638095" cy="16126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543" y="1279584"/>
            <a:ext cx="2069841" cy="142222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86" y="3746917"/>
            <a:ext cx="1747468" cy="17279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7854" y="2380959"/>
            <a:ext cx="1106038" cy="193603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3" y="4933176"/>
            <a:ext cx="2196825" cy="147301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2698" y="667881"/>
            <a:ext cx="1282540" cy="107936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9566" y="4456253"/>
            <a:ext cx="1800725" cy="227833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7316" y="4695185"/>
            <a:ext cx="2120635" cy="21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95487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83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/>
            </a:r>
            <a:br>
              <a:rPr lang="it-IT" sz="32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</a:br>
            <a:r>
              <a:rPr lang="it-IT" sz="32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>DANNI SPECIFICI DEL FUMO</a:t>
            </a:r>
            <a:br>
              <a:rPr lang="it-IT" sz="32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</a:br>
            <a:r>
              <a:rPr lang="it-IT" sz="32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>NELLE DONNE</a:t>
            </a:r>
            <a:endParaRPr lang="it-IT" sz="3200" dirty="0">
              <a:solidFill>
                <a:srgbClr val="FF33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43932"/>
            <a:ext cx="10515600" cy="463303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Nelle donne, il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fumo aumenta il rischio di tumori </a:t>
            </a: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all’utero,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aumenta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il rischio di aborti, parti prematuri, neonati </a:t>
            </a:r>
            <a:endParaRPr lang="it-IT" sz="30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sottopeso e morti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premature</a:t>
            </a: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La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nicotina ha inoltre la capacità di passare </a:t>
            </a: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nel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latte </a:t>
            </a:r>
            <a:endParaRPr lang="it-IT" sz="30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materno.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Il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fumo in gravidanza può causare un ritardo di crescita</a:t>
            </a: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,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di sviluppo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mentale e polmonare del bambino.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Nella donna può provocare inoltre  fragilità ossea e, nei casi più </a:t>
            </a: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gravi, osteoporosi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, una malattia sistemica dello scheletro, che provoca </a:t>
            </a: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un forte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indebolimento delle ossa. </a:t>
            </a:r>
            <a:endParaRPr lang="it-IT" sz="3000" dirty="0" smtClean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Il 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fumo inoltre può provocare problemi di fertilità, sia nell'uomo che </a:t>
            </a:r>
            <a:r>
              <a:rPr lang="it-IT" sz="3000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nella donna</a:t>
            </a:r>
            <a:r>
              <a:rPr lang="it-IT" sz="3000" dirty="0">
                <a:solidFill>
                  <a:srgbClr val="0070C0"/>
                </a:solidFill>
                <a:latin typeface="Berlin Sans FB Demi" panose="020E0802020502020306" pitchFamily="34" charset="0"/>
              </a:rPr>
              <a:t>.</a:t>
            </a:r>
          </a:p>
          <a:p>
            <a:pPr algn="just"/>
            <a:endParaRPr lang="it-IT" dirty="0"/>
          </a:p>
        </p:txBody>
      </p:sp>
      <p:pic>
        <p:nvPicPr>
          <p:cNvPr id="6" name="Picture 7" descr="fum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844" y="0"/>
            <a:ext cx="4002156" cy="438647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232565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9992" y="-270979"/>
            <a:ext cx="10515600" cy="1317901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/>
            </a:r>
            <a:br>
              <a:rPr lang="it-IT" sz="36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</a:br>
            <a:r>
              <a:rPr lang="it-IT" sz="36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/>
            </a:r>
            <a:br>
              <a:rPr lang="it-IT" sz="36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</a:br>
            <a:r>
              <a:rPr lang="it-IT" sz="3600" dirty="0" smtClean="0">
                <a:solidFill>
                  <a:srgbClr val="FF3300"/>
                </a:solidFill>
                <a:latin typeface="Bodoni MT Black" panose="02070A03080606020203" pitchFamily="18" charset="0"/>
              </a:rPr>
              <a:t>BENEFICI DI SMETTERE DI FUMARE</a:t>
            </a:r>
            <a:endParaRPr lang="it-IT" sz="3600" dirty="0">
              <a:solidFill>
                <a:srgbClr val="FF33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89992" y="823491"/>
            <a:ext cx="10515600" cy="58076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endParaRPr lang="it-IT" sz="5000" dirty="0" smtClean="0">
              <a:solidFill>
                <a:srgbClr val="3333CC"/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it-IT" sz="5000" dirty="0" smtClean="0">
              <a:solidFill>
                <a:srgbClr val="3333CC"/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Un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fumatore su due muore di una malattia attribuibile al tabagismo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La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speranza di vita di un fumatore è 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di otto anni inferiore a quella dei non fumatori.</a:t>
            </a:r>
          </a:p>
          <a:p>
            <a:pPr marL="0" indent="0" algn="just">
              <a:buNone/>
            </a:pP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Smettendo di fumare si hanno benefici immediati, come una migliore respirazione ed 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una</a:t>
            </a:r>
          </a:p>
          <a:p>
            <a:pPr marL="0" indent="0" algn="just">
              <a:buNone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maggiore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capacità 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nella percezione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di odori e sapori, e benefici a lungo 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termine: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46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aumenta </a:t>
            </a:r>
            <a:r>
              <a:rPr lang="it-IT" sz="4600" dirty="0">
                <a:solidFill>
                  <a:srgbClr val="3333CC"/>
                </a:solidFill>
                <a:latin typeface="Berlin Sans FB Demi" panose="020E0802020502020306" pitchFamily="34" charset="0"/>
              </a:rPr>
              <a:t>la speranza di </a:t>
            </a:r>
            <a:r>
              <a:rPr lang="it-IT" sz="46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vita</a:t>
            </a:r>
            <a:r>
              <a:rPr lang="it-IT" sz="4600" dirty="0">
                <a:solidFill>
                  <a:srgbClr val="3333CC"/>
                </a:solidFill>
                <a:latin typeface="Berlin Sans FB Demi" panose="020E0802020502020306" pitchFamily="34" charset="0"/>
              </a:rPr>
              <a:t> </a:t>
            </a:r>
            <a:r>
              <a:rPr lang="it-IT" sz="46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perché </a:t>
            </a:r>
            <a:r>
              <a:rPr lang="it-IT" sz="4600" dirty="0">
                <a:solidFill>
                  <a:srgbClr val="3333CC"/>
                </a:solidFill>
                <a:latin typeface="Berlin Sans FB Demi" panose="020E0802020502020306" pitchFamily="34" charset="0"/>
              </a:rPr>
              <a:t>si riduce il rischio di </a:t>
            </a:r>
            <a:r>
              <a:rPr lang="it-IT" sz="46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tumori;</a:t>
            </a:r>
            <a:endParaRPr lang="it-IT" sz="4600" dirty="0">
              <a:solidFill>
                <a:srgbClr val="3333CC"/>
              </a:solidFill>
              <a:latin typeface="Berlin Sans FB Demi" panose="020E0802020502020306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si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riducono le affezioni delle vie 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respiratorie e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scompaiono tosse e 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catarro;</a:t>
            </a:r>
            <a:endParaRPr lang="it-IT" sz="5000" dirty="0">
              <a:solidFill>
                <a:srgbClr val="3333CC"/>
              </a:solidFill>
              <a:latin typeface="Berlin Sans FB Demi" panose="020E0802020502020306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si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evitano bronchiti croniche ed enfisema;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b="1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migliora </a:t>
            </a:r>
            <a:r>
              <a:rPr lang="it-IT" sz="5000" b="1" dirty="0">
                <a:solidFill>
                  <a:srgbClr val="3333CC"/>
                </a:solidFill>
                <a:latin typeface="Berlin Sans FB Demi" panose="020E0802020502020306" pitchFamily="34" charset="0"/>
              </a:rPr>
              <a:t>la circolazione e si riduce il rischio di infarto e di ictus;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migliora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l'efficienza fisica e si previene l'impotenza;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migliorano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i riflessi;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si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riduce il rischio di osteoporosi </a:t>
            </a: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e le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fratture guariscono prima;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migliora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la qualità del sonno;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5000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 aumenta </a:t>
            </a:r>
            <a:r>
              <a:rPr lang="it-IT" sz="5000" dirty="0">
                <a:solidFill>
                  <a:srgbClr val="3333CC"/>
                </a:solidFill>
                <a:latin typeface="Berlin Sans FB Demi" panose="020E0802020502020306" pitchFamily="34" charset="0"/>
              </a:rPr>
              <a:t>la fecondità e migliora lo stato di salute del nascituro; </a:t>
            </a:r>
          </a:p>
          <a:p>
            <a:pPr marL="0" indent="0" algn="just">
              <a:buNone/>
            </a:pPr>
            <a:endParaRPr lang="it-IT" sz="5000" dirty="0">
              <a:solidFill>
                <a:srgbClr val="3333CC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604894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  </a:t>
            </a:r>
          </a:p>
        </p:txBody>
      </p:sp>
      <p:pic>
        <p:nvPicPr>
          <p:cNvPr id="6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75861"/>
            <a:ext cx="10638183" cy="5592417"/>
          </a:xfrm>
          <a:prstGeom prst="rect">
            <a:avLst/>
          </a:prstGeom>
          <a:ln>
            <a:solidFill>
              <a:srgbClr val="3333CC"/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333915340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099930" y="-159025"/>
            <a:ext cx="10253870" cy="1849714"/>
          </a:xfrm>
        </p:spPr>
        <p:txBody>
          <a:bodyPr/>
          <a:lstStyle/>
          <a:p>
            <a:r>
              <a:rPr lang="it-IT" altLang="it-IT" dirty="0" smtClean="0"/>
              <a:t>  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30" y="569844"/>
            <a:ext cx="9670774" cy="5645426"/>
          </a:xfrm>
          <a:prstGeom prst="rect">
            <a:avLst/>
          </a:prstGeom>
          <a:ln>
            <a:solidFill>
              <a:srgbClr val="3333CC"/>
            </a:solidFill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13519744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https://it.wikiversity.org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https://www.stoptabacco.ch</a:t>
            </a:r>
            <a:endParaRPr lang="it-IT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https://doc.studenti.it&gt;appunti&gt;tabagismo</a:t>
            </a:r>
          </a:p>
          <a:p>
            <a:r>
              <a:rPr lang="it-IT" dirty="0" smtClean="0">
                <a:hlinkClick r:id="rId4"/>
              </a:rPr>
              <a:t>https://www.my-personaltriner.it/salute/danni-fumo.html</a:t>
            </a:r>
            <a:endParaRPr lang="it-IT" dirty="0" smtClean="0"/>
          </a:p>
          <a:p>
            <a:r>
              <a:rPr lang="it-IT" dirty="0" smtClean="0">
                <a:hlinkClick r:id="rId5"/>
              </a:rPr>
              <a:t>https://www.prezzisalute.com/salute/danni-fumo.html</a:t>
            </a:r>
            <a:endParaRPr lang="it-IT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https://it.wikipedia.org&gt;wiki&gt;effetti-del-tabagismo-sulla-salute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53177318"/>
      </p:ext>
    </p:extLst>
  </p:cSld>
  <p:clrMapOvr>
    <a:masterClrMapping/>
  </p:clrMapOvr>
  <p:transition spd="slow" advTm="2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7702" y="544011"/>
            <a:ext cx="8106136" cy="740780"/>
          </a:xfrm>
        </p:spPr>
        <p:txBody>
          <a:bodyPr>
            <a:noAutofit/>
          </a:bodyPr>
          <a:lstStyle/>
          <a:p>
            <a:r>
              <a:rPr lang="it-IT" sz="66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 IL TABAGISMO</a:t>
            </a:r>
            <a:endParaRPr lang="it-IT" sz="66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98267" y="5359113"/>
            <a:ext cx="6262401" cy="1203733"/>
          </a:xfrm>
        </p:spPr>
        <p:txBody>
          <a:bodyPr>
            <a:normAutofit fontScale="92500" lnSpcReduction="10000"/>
          </a:bodyPr>
          <a:lstStyle/>
          <a:p>
            <a:endParaRPr lang="it-IT" sz="4000" dirty="0" smtClean="0">
              <a:latin typeface="Broadway" panose="04040905080B02020502" pitchFamily="82" charset="0"/>
            </a:endParaRPr>
          </a:p>
          <a:p>
            <a:r>
              <a:rPr lang="it-IT" sz="47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E I DANNI DEL FUMO</a:t>
            </a:r>
            <a:endParaRPr lang="it-IT" sz="47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2085" y="1842162"/>
            <a:ext cx="6360539" cy="4051104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317500"/>
          </a:effectLst>
        </p:spPr>
      </p:pic>
      <p:sp>
        <p:nvSpPr>
          <p:cNvPr id="6" name="Rettangolo 5"/>
          <p:cNvSpPr/>
          <p:nvPr/>
        </p:nvSpPr>
        <p:spPr>
          <a:xfrm rot="20433406">
            <a:off x="8974556" y="5283719"/>
            <a:ext cx="2541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solidFill>
                <a:schemeClr val="accent4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endParaRPr lang="it-IT" dirty="0">
              <a:latin typeface="Broadway" panose="04040905080B02020502" pitchFamily="82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0220" y="544011"/>
            <a:ext cx="2720050" cy="225352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613" y="2025571"/>
            <a:ext cx="1950584" cy="2893671"/>
          </a:xfrm>
          <a:prstGeom prst="rect">
            <a:avLst/>
          </a:prstGeom>
          <a:ln>
            <a:solidFill>
              <a:srgbClr val="FF33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57572018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912" y="-420625"/>
            <a:ext cx="10515600" cy="218446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IL TABAGISM0</a:t>
            </a:r>
            <a:b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endParaRPr lang="it-IT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6970" y="1889824"/>
            <a:ext cx="10515600" cy="45787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Il 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tabagismo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è il consumo abituale e prolungato di tabacco,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generalmente sotto forma di tabacco da fumo in sigarette.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Il  </a:t>
            </a:r>
            <a:r>
              <a:rPr lang="it-IT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tabagismo</a:t>
            </a:r>
            <a:r>
              <a:rPr lang="it-IT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danneggia in maniera consistente numerosi organi e tessuti del corpo e si associa a diversi disturbi respiratori, cardiocircolatori e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gastrointestinali.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La gravità è correlata alla quantità di tabacco consumato, alle sostanze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contenute, agli additivi usati per la sua preparazione e alla carta delle sigarette.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 danni sono inoltre dovuti ai prodotti della combustione.</a:t>
            </a:r>
          </a:p>
          <a:p>
            <a:pPr marL="0" indent="0" algn="just">
              <a:buNone/>
            </a:pPr>
            <a:endParaRPr lang="it-IT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164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6850" y="12701"/>
            <a:ext cx="8610600" cy="89495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Il FUMO PASSIVO E ATTIVO</a:t>
            </a:r>
            <a:endParaRPr lang="it-IT" sz="40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4339" name="CasellaDiTesto 3"/>
          <p:cNvSpPr txBox="1">
            <a:spLocks noChangeArrowheads="1"/>
          </p:cNvSpPr>
          <p:nvPr/>
        </p:nvSpPr>
        <p:spPr bwMode="auto">
          <a:xfrm>
            <a:off x="381705" y="985696"/>
            <a:ext cx="1106805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IL FUMO PASSIVO</a:t>
            </a:r>
          </a:p>
          <a:p>
            <a:endParaRPr lang="it-IT" alt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it-IT" alt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Il fumo passivo è l’ inalazione involontaria, da parte di una persona</a:t>
            </a:r>
          </a:p>
          <a:p>
            <a:r>
              <a:rPr lang="it-IT" alt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non </a:t>
            </a:r>
            <a:r>
              <a:rPr lang="it-IT" alt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fumatrice, del fumo proveniente dalla sigaretta di un fumatore.</a:t>
            </a:r>
          </a:p>
          <a:p>
            <a:endParaRPr lang="it-IT" alt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it-IT" altLang="it-IT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IL </a:t>
            </a:r>
            <a:r>
              <a:rPr lang="it-IT" alt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FUMO ATTIVO</a:t>
            </a:r>
          </a:p>
          <a:p>
            <a:endParaRPr lang="it-IT" alt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it-IT" alt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E’ l’ inspirazione del fumo di una sigaretta da parte del </a:t>
            </a:r>
            <a:r>
              <a:rPr lang="it-IT" alt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fumatore.</a:t>
            </a:r>
            <a:endParaRPr lang="it-IT" alt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endParaRPr lang="it-IT" alt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endParaRPr lang="it-IT" alt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endParaRPr lang="it-IT" altLang="it-IT" sz="1400" dirty="0">
              <a:solidFill>
                <a:srgbClr val="FFFF00"/>
              </a:solidFill>
            </a:endParaRPr>
          </a:p>
        </p:txBody>
      </p:sp>
      <p:pic>
        <p:nvPicPr>
          <p:cNvPr id="14340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" t="1225" r="342" b="122"/>
          <a:stretch>
            <a:fillRect/>
          </a:stretch>
        </p:blipFill>
        <p:spPr bwMode="auto">
          <a:xfrm>
            <a:off x="6787545" y="3916849"/>
            <a:ext cx="3759100" cy="263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6" t="8028" r="4039" b="5617"/>
          <a:stretch>
            <a:fillRect/>
          </a:stretch>
        </p:blipFill>
        <p:spPr bwMode="auto">
          <a:xfrm>
            <a:off x="8197900" y="981564"/>
            <a:ext cx="3759099" cy="22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2" r="6175" b="15149"/>
          <a:stretch>
            <a:fillRect/>
          </a:stretch>
        </p:blipFill>
        <p:spPr bwMode="auto">
          <a:xfrm>
            <a:off x="1991607" y="3623866"/>
            <a:ext cx="3438349" cy="3016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4479222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SOSTANZE TOSSICHE NELLA SIGARETTA</a:t>
            </a:r>
            <a:endParaRPr lang="it-IT" sz="36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36600" y="16906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Le </a:t>
            </a:r>
            <a:r>
              <a:rPr lang="it-IT" dirty="0" smtClean="0">
                <a:solidFill>
                  <a:srgbClr val="3333CC"/>
                </a:solidFill>
                <a:latin typeface="Berlin Sans FB Demi" panose="020E0802020502020306" pitchFamily="34" charset="0"/>
              </a:rPr>
              <a:t>sostanze irritanti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presenti nel fumo, causano danni immediati alla mucosa delle vie respiratorie, tosse, eccesso di muco, bronchite cronica, enfisema polmonare.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Il </a:t>
            </a:r>
            <a:r>
              <a:rPr lang="it-IT" dirty="0" smtClean="0">
                <a:solidFill>
                  <a:srgbClr val="009900"/>
                </a:solidFill>
                <a:latin typeface="Berlin Sans FB Demi" panose="020E0802020502020306" pitchFamily="34" charset="0"/>
              </a:rPr>
              <a:t>catrame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contiene diverse sostanze cancerogene, irrita le vie respiratorie, ingiallisce i denti, contribuisce all’alito cattivo e alla sensazione di amaro in bocca.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Il </a:t>
            </a:r>
            <a:r>
              <a:rPr lang="it-IT" dirty="0" smtClean="0">
                <a:solidFill>
                  <a:srgbClr val="990000"/>
                </a:solidFill>
                <a:latin typeface="Berlin Sans FB Demi" panose="020E0802020502020306" pitchFamily="34" charset="0"/>
              </a:rPr>
              <a:t>monossido di carbonio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si lega all’emoglobina, riducendo la sua capacità di trasportare l’ossigeno.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La </a:t>
            </a:r>
            <a:r>
              <a:rPr lang="it-IT" dirty="0" smtClean="0">
                <a:solidFill>
                  <a:srgbClr val="FF0066"/>
                </a:solidFill>
                <a:latin typeface="Berlin Sans FB Demi" panose="020E0802020502020306" pitchFamily="34" charset="0"/>
              </a:rPr>
              <a:t>nicotina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, quando arriva ai polmoni, passa nel sangue e raggiunge il cervello in pochi secondi creando dipendenza.</a:t>
            </a:r>
          </a:p>
          <a:p>
            <a:pPr marL="0" indent="0" algn="just">
              <a:buNone/>
            </a:pPr>
            <a:endParaRPr 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28238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3"/>
          <p:cNvSpPr txBox="1">
            <a:spLocks noChangeArrowheads="1"/>
          </p:cNvSpPr>
          <p:nvPr/>
        </p:nvSpPr>
        <p:spPr bwMode="auto">
          <a:xfrm>
            <a:off x="916781" y="105902"/>
            <a:ext cx="9570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it-IT" altLang="it-IT" sz="32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SOSTANZE TOSSICHE NELLA SIGARETTA</a:t>
            </a:r>
            <a:endParaRPr lang="it-IT" altLang="it-IT" sz="32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10243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807369"/>
            <a:ext cx="23114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605756"/>
            <a:ext cx="21907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481" y="4093633"/>
            <a:ext cx="24590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275" y="815975"/>
            <a:ext cx="19113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CasellaDiTesto 9"/>
          <p:cNvSpPr txBox="1">
            <a:spLocks noChangeArrowheads="1"/>
          </p:cNvSpPr>
          <p:nvPr/>
        </p:nvSpPr>
        <p:spPr bwMode="auto">
          <a:xfrm>
            <a:off x="1587060" y="1242131"/>
            <a:ext cx="184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nicotina</a:t>
            </a:r>
          </a:p>
        </p:txBody>
      </p:sp>
      <p:sp>
        <p:nvSpPr>
          <p:cNvPr id="10249" name="CasellaDiTesto 10"/>
          <p:cNvSpPr txBox="1">
            <a:spLocks noChangeArrowheads="1"/>
          </p:cNvSpPr>
          <p:nvPr/>
        </p:nvSpPr>
        <p:spPr bwMode="auto">
          <a:xfrm>
            <a:off x="1012385" y="5359400"/>
            <a:ext cx="2995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Acido cianidrico</a:t>
            </a:r>
          </a:p>
        </p:txBody>
      </p:sp>
      <p:sp>
        <p:nvSpPr>
          <p:cNvPr id="10250" name="CasellaDiTesto 11"/>
          <p:cNvSpPr txBox="1">
            <a:spLocks noChangeArrowheads="1"/>
          </p:cNvSpPr>
          <p:nvPr/>
        </p:nvSpPr>
        <p:spPr bwMode="auto">
          <a:xfrm>
            <a:off x="5888038" y="1089995"/>
            <a:ext cx="208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catrame</a:t>
            </a:r>
          </a:p>
        </p:txBody>
      </p:sp>
      <p:sp>
        <p:nvSpPr>
          <p:cNvPr id="10252" name="CasellaDiTesto 13"/>
          <p:cNvSpPr txBox="1">
            <a:spLocks noChangeArrowheads="1"/>
          </p:cNvSpPr>
          <p:nvPr/>
        </p:nvSpPr>
        <p:spPr bwMode="auto">
          <a:xfrm>
            <a:off x="9694069" y="2314872"/>
            <a:ext cx="2071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naftalina</a:t>
            </a:r>
          </a:p>
        </p:txBody>
      </p:sp>
      <p:pic>
        <p:nvPicPr>
          <p:cNvPr id="10253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876527"/>
            <a:ext cx="21399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CasellaDiTesto 15"/>
          <p:cNvSpPr txBox="1">
            <a:spLocks noChangeArrowheads="1"/>
          </p:cNvSpPr>
          <p:nvPr/>
        </p:nvSpPr>
        <p:spPr bwMode="auto">
          <a:xfrm>
            <a:off x="4483012" y="6016477"/>
            <a:ext cx="2810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sz="24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Cloruro </a:t>
            </a:r>
            <a:r>
              <a:rPr lang="it-IT" altLang="it-IT" sz="24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di vinile</a:t>
            </a:r>
          </a:p>
        </p:txBody>
      </p:sp>
      <p:pic>
        <p:nvPicPr>
          <p:cNvPr id="10255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302000"/>
            <a:ext cx="2582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CasellaDiTesto 17"/>
          <p:cNvSpPr txBox="1">
            <a:spLocks noChangeArrowheads="1"/>
          </p:cNvSpPr>
          <p:nvPr/>
        </p:nvSpPr>
        <p:spPr bwMode="auto">
          <a:xfrm>
            <a:off x="7866856" y="5507330"/>
            <a:ext cx="3654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Monossido di </a:t>
            </a:r>
            <a:r>
              <a:rPr lang="it-IT" altLang="it-IT" sz="24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carbonio</a:t>
            </a:r>
            <a:endParaRPr lang="it-IT" altLang="it-IT" sz="2400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889460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DANNI DEL FUMO</a:t>
            </a:r>
            <a:b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4217" y="144131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gravità dei danni del fumo dipende da diversi parametri: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età di inizio e numero di anni di fumo; 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numero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 sigarette giornaliere; 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modo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 fumare (inalazioni più o meno profonde).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t-IT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Il 50% dei fumatori muore a causa dei danni procurati dal fumo, e di essi un quarto nella fascia d'età compresa tra i 35 e 65 anni.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1079123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6328" y="0"/>
            <a:ext cx="10515600" cy="128693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I DANNI DEL FUMO</a:t>
            </a:r>
            <a:b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/>
            </a:r>
            <a:b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 SULL’APPARATO RESPIRATORIO</a:t>
            </a:r>
            <a:endParaRPr lang="it-IT" sz="40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3422" y="1990194"/>
            <a:ext cx="11198578" cy="536786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it-IT" sz="4000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 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Le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sostanze irritanti compromettono rapidamente il sistema di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pulizia del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polmone e </a:t>
            </a:r>
            <a:endParaRPr lang="it-IT" sz="5000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quindi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facilitano il passaggio di altre sostanze dannose. </a:t>
            </a:r>
            <a:endParaRPr lang="it-IT" sz="5000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Infatti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, fumando, si è maggiormente esposti allo smog e alle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sostanze inquinanti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, non più </a:t>
            </a:r>
            <a:endParaRPr lang="it-IT" sz="5000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trattenute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dal sistema di pulizia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La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classica tosse e il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catarro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del fumatore sono sintomo di una mancata efficienza del </a:t>
            </a:r>
            <a:endParaRPr lang="it-IT" sz="5000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sistema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di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pulizia del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polmone, che causa un’eccessiva produzione di muco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Con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l’andare del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tempo tutto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ciò porta alla bronchite cronica, all’enfisema ed infine al </a:t>
            </a:r>
            <a:endParaRPr lang="it-IT" sz="5000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cancro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al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polmone, che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è causato per l'85-90% dal fumo di sigaretta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.</a:t>
            </a: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Infatti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nel tabagista il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carcinoma polmonare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ha una frequenza di 20 volte superiore che </a:t>
            </a:r>
            <a:endParaRPr lang="it-IT" sz="5000" dirty="0" smtClean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tra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i non fumatori. </a:t>
            </a: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Il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fumo è causa anche di altri tipi di tumore delle vie respiratorie, come quello </a:t>
            </a: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della </a:t>
            </a:r>
          </a:p>
          <a:p>
            <a:pPr marL="0" indent="0" algn="just">
              <a:buNone/>
            </a:pPr>
            <a:r>
              <a:rPr lang="it-IT" sz="5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    cavità </a:t>
            </a: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orale, della faringe e della laringe.</a:t>
            </a:r>
          </a:p>
          <a:p>
            <a:pPr marL="0" indent="0" algn="just">
              <a:buNone/>
            </a:pPr>
            <a:r>
              <a:rPr lang="it-IT" sz="50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marL="0" indent="0" algn="just">
              <a:buNone/>
            </a:pPr>
            <a:r>
              <a:rPr lang="it-IT" sz="5000" b="1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 </a:t>
            </a:r>
            <a:endParaRPr lang="it-IT" sz="5000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98425064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2645" y="85826"/>
            <a:ext cx="10515600" cy="1325563"/>
          </a:xfrm>
        </p:spPr>
        <p:txBody>
          <a:bodyPr/>
          <a:lstStyle/>
          <a:p>
            <a:r>
              <a:rPr lang="it-IT" dirty="0" smtClean="0"/>
              <a:t>               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780" y="841671"/>
            <a:ext cx="3355392" cy="320621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350" y="1841122"/>
            <a:ext cx="3247467" cy="320621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14325" y="286211"/>
            <a:ext cx="401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Polmoni di non fumatore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66067" y="1242442"/>
            <a:ext cx="398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Polmoni di fumatore medio</a:t>
            </a:r>
            <a:endParaRPr lang="it-IT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995" y="3629025"/>
            <a:ext cx="3172398" cy="304323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642995" y="3150348"/>
            <a:ext cx="33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Polmoni fumatore ostinato</a:t>
            </a:r>
            <a:endParaRPr lang="it-IT" sz="2000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Segnaposto contenut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412" y="286211"/>
            <a:ext cx="3984525" cy="257705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548360367"/>
      </p:ext>
    </p:extLst>
  </p:cSld>
  <p:clrMapOvr>
    <a:masterClrMapping/>
  </p:clrMapOvr>
  <p:transition spd="slow" advTm="2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995</Words>
  <Application>Microsoft Office PowerPoint</Application>
  <PresentationFormat>Personalizzato</PresentationFormat>
  <Paragraphs>116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  IL TABAGISMO</vt:lpstr>
      <vt:lpstr>    IL TABAGISM0   </vt:lpstr>
      <vt:lpstr>Il FUMO PASSIVO E ATTIVO</vt:lpstr>
      <vt:lpstr>SOSTANZE TOSSICHE NELLA SIGARETTA</vt:lpstr>
      <vt:lpstr>Diapositiva 6</vt:lpstr>
      <vt:lpstr>I DANNI DEL FUMO </vt:lpstr>
      <vt:lpstr>  I DANNI DEL FUMO   SULL’APPARATO RESPIRATORIO</vt:lpstr>
      <vt:lpstr>               </vt:lpstr>
      <vt:lpstr>                  I DANNI DEL FUMO   SULL’ APPARATO CARDIOCIRCOLATORIO </vt:lpstr>
      <vt:lpstr>DANNI AL CUORE</vt:lpstr>
      <vt:lpstr>I DANNI DEL FUMO  SULL’APPARATO GASTROINTESTINALE</vt:lpstr>
      <vt:lpstr>DANNI AGLI ALTRI ORGANI</vt:lpstr>
      <vt:lpstr> DANNI SPECIFICI DEL FUMO NELLE DONNE</vt:lpstr>
      <vt:lpstr>  BENEFICI DI SMETTERE DI FUMARE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TABAGISMO E I DANNI DEL FUMO</dc:title>
  <dc:creator>Grazia Antonia</dc:creator>
  <cp:lastModifiedBy>PC</cp:lastModifiedBy>
  <cp:revision>92</cp:revision>
  <dcterms:created xsi:type="dcterms:W3CDTF">2018-02-25T05:11:52Z</dcterms:created>
  <dcterms:modified xsi:type="dcterms:W3CDTF">2018-06-08T21:00:31Z</dcterms:modified>
</cp:coreProperties>
</file>